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Roboto Slab"/>
      <p:regular r:id="rId31"/>
      <p:bold r:id="rId32"/>
    </p:embeddedFont>
    <p:embeddedFont>
      <p:font typeface="Roboto"/>
      <p:regular r:id="rId33"/>
      <p:bold r:id="rId34"/>
      <p:italic r:id="rId35"/>
      <p:boldItalic r:id="rId36"/>
    </p:embeddedFont>
    <p:embeddedFont>
      <p:font typeface="Roboto Condensed"/>
      <p:regular r:id="rId37"/>
      <p:bold r:id="rId38"/>
      <p:italic r:id="rId39"/>
      <p:boldItalic r:id="rId40"/>
    </p:embeddedFont>
    <p:embeddedFont>
      <p:font typeface="Quattrocento Sans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5" roundtripDataSignature="AMtx7mg8t5mvv7hDa8xEWkCwyWyr21H2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Condensed-boldItalic.fntdata"/><Relationship Id="rId20" Type="http://schemas.openxmlformats.org/officeDocument/2006/relationships/slide" Target="slides/slide15.xml"/><Relationship Id="rId42" Type="http://schemas.openxmlformats.org/officeDocument/2006/relationships/font" Target="fonts/QuattrocentoSans-bold.fntdata"/><Relationship Id="rId41" Type="http://schemas.openxmlformats.org/officeDocument/2006/relationships/font" Target="fonts/QuattrocentoSans-regular.fntdata"/><Relationship Id="rId22" Type="http://schemas.openxmlformats.org/officeDocument/2006/relationships/slide" Target="slides/slide17.xml"/><Relationship Id="rId44" Type="http://schemas.openxmlformats.org/officeDocument/2006/relationships/font" Target="fonts/QuattrocentoSans-boldItalic.fntdata"/><Relationship Id="rId21" Type="http://schemas.openxmlformats.org/officeDocument/2006/relationships/slide" Target="slides/slide16.xml"/><Relationship Id="rId43" Type="http://schemas.openxmlformats.org/officeDocument/2006/relationships/font" Target="fonts/QuattrocentoSans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Slab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regular.fntdata"/><Relationship Id="rId10" Type="http://schemas.openxmlformats.org/officeDocument/2006/relationships/slide" Target="slides/slide5.xml"/><Relationship Id="rId32" Type="http://schemas.openxmlformats.org/officeDocument/2006/relationships/font" Target="fonts/RobotoSlab-bold.fntdata"/><Relationship Id="rId13" Type="http://schemas.openxmlformats.org/officeDocument/2006/relationships/slide" Target="slides/slide8.xml"/><Relationship Id="rId35" Type="http://schemas.openxmlformats.org/officeDocument/2006/relationships/font" Target="fonts/Roboto-italic.fntdata"/><Relationship Id="rId12" Type="http://schemas.openxmlformats.org/officeDocument/2006/relationships/slide" Target="slides/slide7.xml"/><Relationship Id="rId34" Type="http://schemas.openxmlformats.org/officeDocument/2006/relationships/font" Target="fonts/Roboto-bold.fntdata"/><Relationship Id="rId15" Type="http://schemas.openxmlformats.org/officeDocument/2006/relationships/slide" Target="slides/slide10.xml"/><Relationship Id="rId37" Type="http://schemas.openxmlformats.org/officeDocument/2006/relationships/font" Target="fonts/RobotoCondensed-regular.fntdata"/><Relationship Id="rId14" Type="http://schemas.openxmlformats.org/officeDocument/2006/relationships/slide" Target="slides/slide9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2.xml"/><Relationship Id="rId39" Type="http://schemas.openxmlformats.org/officeDocument/2006/relationships/font" Target="fonts/RobotoCondensed-italic.fntdata"/><Relationship Id="rId16" Type="http://schemas.openxmlformats.org/officeDocument/2006/relationships/slide" Target="slides/slide11.xml"/><Relationship Id="rId38" Type="http://schemas.openxmlformats.org/officeDocument/2006/relationships/font" Target="fonts/RobotoCondensed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7ee21a18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7ee21a18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6102586842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2610258684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7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7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7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7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3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" name="Google Shape;19;p2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" name="Google Shape;20;p2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1" name="Google Shape;2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28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8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8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6" name="Google Shape;26;p28"/>
          <p:cNvPicPr preferRelativeResize="0"/>
          <p:nvPr/>
        </p:nvPicPr>
        <p:blipFill rotWithShape="1">
          <a:blip r:embed="rId2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29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0" name="Google Shape;3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2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5" name="Google Shape;35;p29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9"/>
          <p:cNvPicPr preferRelativeResize="0"/>
          <p:nvPr/>
        </p:nvPicPr>
        <p:blipFill rotWithShape="1">
          <a:blip r:embed="rId3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9" name="Google Shape;3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3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4" name="Google Shape;44;p30"/>
          <p:cNvPicPr preferRelativeResize="0"/>
          <p:nvPr/>
        </p:nvPicPr>
        <p:blipFill rotWithShape="1">
          <a:blip r:embed="rId2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7" name="Google Shape;47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31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49" name="Google Shape;49;p31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1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1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1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3" name="Google Shape;53;p31"/>
          <p:cNvPicPr preferRelativeResize="0"/>
          <p:nvPr/>
        </p:nvPicPr>
        <p:blipFill rotWithShape="1">
          <a:blip r:embed="rId2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6" name="Google Shape;56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32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2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2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2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1" name="Google Shape;61;p32"/>
          <p:cNvPicPr preferRelativeResize="0"/>
          <p:nvPr/>
        </p:nvPicPr>
        <p:blipFill rotWithShape="1">
          <a:blip r:embed="rId2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33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65" name="Google Shape;6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3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0" name="Google Shape;70;p33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33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72" name="Google Shape;72;p33"/>
          <p:cNvPicPr preferRelativeResize="0"/>
          <p:nvPr/>
        </p:nvPicPr>
        <p:blipFill rotWithShape="1">
          <a:blip r:embed="rId3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3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5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3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0" name="Google Shape;80;p35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81" name="Google Shape;81;p35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jgordon@bisdtx.org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goapplytexas.org/" TargetMode="External"/><Relationship Id="rId4" Type="http://schemas.openxmlformats.org/officeDocument/2006/relationships/hyperlink" Target="https://www.commonapp.org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studentaid.gov/" TargetMode="External"/><Relationship Id="rId4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unigo.com/" TargetMode="External"/><Relationship Id="rId4" Type="http://schemas.openxmlformats.org/officeDocument/2006/relationships/hyperlink" Target="http://www.scholarship.com/" TargetMode="External"/><Relationship Id="rId5" Type="http://schemas.openxmlformats.org/officeDocument/2006/relationships/hyperlink" Target="http://www.collegeforalltexans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hyperlink" Target="mailto:jgordon@bisdtx.org" TargetMode="External"/><Relationship Id="rId4" Type="http://schemas.openxmlformats.org/officeDocument/2006/relationships/hyperlink" Target="mailto:tijimenez@bisdtx.or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/>
              <a:t>2023-2024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/>
              <a:t>Senior/ Parent Presentation</a:t>
            </a:r>
            <a:endParaRPr b="1"/>
          </a:p>
        </p:txBody>
      </p:sp>
      <p:sp>
        <p:nvSpPr>
          <p:cNvPr id="91" name="Google Shape;91;p1"/>
          <p:cNvSpPr txBox="1"/>
          <p:nvPr>
            <p:ph idx="1" type="subTitle"/>
          </p:nvPr>
        </p:nvSpPr>
        <p:spPr>
          <a:xfrm>
            <a:off x="579450" y="2274075"/>
            <a:ext cx="78930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Josh Gordon 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Access Specialist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Sept. 21, 2023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0"/>
          <p:cNvSpPr txBox="1"/>
          <p:nvPr>
            <p:ph type="title"/>
          </p:nvPr>
        </p:nvSpPr>
        <p:spPr>
          <a:xfrm>
            <a:off x="265500" y="313575"/>
            <a:ext cx="8160300" cy="75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80"/>
              <a:buNone/>
            </a:pPr>
            <a:r>
              <a:rPr lang="en" sz="4280"/>
              <a:t>What’s Next?</a:t>
            </a:r>
            <a:endParaRPr sz="428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8" name="Google Shape;178;p10"/>
          <p:cNvSpPr txBox="1"/>
          <p:nvPr>
            <p:ph idx="2" type="body"/>
          </p:nvPr>
        </p:nvSpPr>
        <p:spPr>
          <a:xfrm>
            <a:off x="3535000" y="1360475"/>
            <a:ext cx="5274300" cy="26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32500" lnSpcReduction="20000"/>
          </a:bodyPr>
          <a:lstStyle/>
          <a:p>
            <a:pPr indent="-381000" lvl="0" marL="457200" rtl="0" algn="ctr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❏"/>
            </a:pPr>
            <a:r>
              <a:rPr b="1" lang="en" sz="7200">
                <a:solidFill>
                  <a:srgbClr val="262626"/>
                </a:solidFill>
              </a:rPr>
              <a:t>4 year University</a:t>
            </a:r>
            <a:endParaRPr b="1" sz="7200">
              <a:solidFill>
                <a:srgbClr val="262626"/>
              </a:solidFill>
            </a:endParaRPr>
          </a:p>
          <a:p>
            <a:pPr indent="-3810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❏"/>
            </a:pPr>
            <a:r>
              <a:rPr b="1" lang="en" sz="7200">
                <a:solidFill>
                  <a:srgbClr val="262626"/>
                </a:solidFill>
              </a:rPr>
              <a:t>Continue at Community College</a:t>
            </a:r>
            <a:endParaRPr b="1" sz="7200">
              <a:solidFill>
                <a:srgbClr val="262626"/>
              </a:solidFill>
            </a:endParaRPr>
          </a:p>
          <a:p>
            <a:pPr indent="-3810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❏"/>
            </a:pPr>
            <a:r>
              <a:rPr b="1" lang="en" sz="7200">
                <a:solidFill>
                  <a:srgbClr val="262626"/>
                </a:solidFill>
              </a:rPr>
              <a:t>Trade/ Technical School</a:t>
            </a:r>
            <a:endParaRPr b="1" sz="7200">
              <a:solidFill>
                <a:srgbClr val="262626"/>
              </a:solidFill>
            </a:endParaRPr>
          </a:p>
          <a:p>
            <a:pPr indent="-3810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❏"/>
            </a:pPr>
            <a:r>
              <a:rPr b="1" lang="en" sz="7200">
                <a:solidFill>
                  <a:srgbClr val="262626"/>
                </a:solidFill>
              </a:rPr>
              <a:t>Military </a:t>
            </a:r>
            <a:endParaRPr b="1" sz="7200">
              <a:solidFill>
                <a:srgbClr val="262626"/>
              </a:solidFill>
            </a:endParaRPr>
          </a:p>
          <a:p>
            <a:pPr indent="-3810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❏"/>
            </a:pPr>
            <a:r>
              <a:rPr b="1" lang="en" sz="7200">
                <a:solidFill>
                  <a:srgbClr val="262626"/>
                </a:solidFill>
              </a:rPr>
              <a:t>Job</a:t>
            </a:r>
            <a:endParaRPr sz="2800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SzPct val="307692"/>
              <a:buNone/>
            </a:pPr>
            <a:r>
              <a:t/>
            </a:r>
            <a:endParaRPr/>
          </a:p>
        </p:txBody>
      </p:sp>
      <p:pic>
        <p:nvPicPr>
          <p:cNvPr id="179" name="Google Shape;17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476" y="1400247"/>
            <a:ext cx="2877525" cy="233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0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200"/>
              <a:t>What’s Next?</a:t>
            </a:r>
            <a:endParaRPr sz="4200"/>
          </a:p>
        </p:txBody>
      </p:sp>
      <p:sp>
        <p:nvSpPr>
          <p:cNvPr id="186" name="Google Shape;186;p11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87" name="Google Shape;18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913000"/>
            <a:ext cx="8614824" cy="415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/>
          <p:nvPr/>
        </p:nvSpPr>
        <p:spPr>
          <a:xfrm>
            <a:off x="551425" y="1191200"/>
            <a:ext cx="4168500" cy="3538800"/>
          </a:xfrm>
          <a:prstGeom prst="ellipse">
            <a:avLst/>
          </a:prstGeom>
          <a:solidFill>
            <a:srgbClr val="000000">
              <a:alpha val="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25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Most Important </a:t>
            </a:r>
            <a:r>
              <a:rPr b="1" i="0" lang="en" sz="19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Considerations: </a:t>
            </a:r>
            <a:endParaRPr b="1" i="0" sz="19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Location</a:t>
            </a:r>
            <a:endParaRPr b="1" i="0" sz="19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Size</a:t>
            </a:r>
            <a:endParaRPr b="1" i="0" sz="19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Program/ Degree</a:t>
            </a:r>
            <a:endParaRPr b="1" i="0" sz="19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Cost</a:t>
            </a:r>
            <a:endParaRPr b="1" i="0" sz="19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Where do you fit in?</a:t>
            </a:r>
            <a:endParaRPr b="1" i="0" sz="19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3" name="Google Shape;193;p12"/>
          <p:cNvSpPr/>
          <p:nvPr/>
        </p:nvSpPr>
        <p:spPr>
          <a:xfrm>
            <a:off x="4501700" y="1191200"/>
            <a:ext cx="4013700" cy="3482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25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Other </a:t>
            </a:r>
            <a:endParaRPr b="1" i="0" sz="25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25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Considerations: </a:t>
            </a:r>
            <a:endParaRPr b="1" i="0" sz="25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Graduation Rate</a:t>
            </a:r>
            <a:endParaRPr b="1" i="0" sz="19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Housing</a:t>
            </a:r>
            <a:endParaRPr b="1" i="0" sz="19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Legacy </a:t>
            </a:r>
            <a:endParaRPr b="1" i="0" sz="19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Religion</a:t>
            </a:r>
            <a:endParaRPr b="1" i="0" sz="19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Relationship</a:t>
            </a:r>
            <a:endParaRPr b="1" i="0" sz="19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4" name="Google Shape;194;p12"/>
          <p:cNvSpPr txBox="1"/>
          <p:nvPr>
            <p:ph type="title"/>
          </p:nvPr>
        </p:nvSpPr>
        <p:spPr>
          <a:xfrm>
            <a:off x="247450" y="450875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4200"/>
              <a:t>What to consider when choosing a College:</a:t>
            </a:r>
            <a:endParaRPr sz="4200"/>
          </a:p>
        </p:txBody>
      </p:sp>
      <p:sp>
        <p:nvSpPr>
          <p:cNvPr id="195" name="Google Shape;195;p12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 txBox="1"/>
          <p:nvPr>
            <p:ph type="title"/>
          </p:nvPr>
        </p:nvSpPr>
        <p:spPr>
          <a:xfrm>
            <a:off x="410725" y="108574"/>
            <a:ext cx="3999900" cy="11405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4200"/>
              <a:t>College Tours</a:t>
            </a:r>
            <a:endParaRPr sz="4200"/>
          </a:p>
        </p:txBody>
      </p:sp>
      <p:sp>
        <p:nvSpPr>
          <p:cNvPr id="201" name="Google Shape;201;p13"/>
          <p:cNvSpPr txBox="1"/>
          <p:nvPr>
            <p:ph idx="1" type="body"/>
          </p:nvPr>
        </p:nvSpPr>
        <p:spPr>
          <a:xfrm>
            <a:off x="410725" y="1336097"/>
            <a:ext cx="4244700" cy="3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solidFill>
                  <a:schemeClr val="dk1"/>
                </a:solidFill>
              </a:rPr>
              <a:t>You are allowed two </a:t>
            </a:r>
            <a:r>
              <a:rPr b="1" lang="en" sz="1800">
                <a:solidFill>
                  <a:schemeClr val="dk1"/>
                </a:solidFill>
              </a:rPr>
              <a:t>excused </a:t>
            </a:r>
            <a:r>
              <a:rPr lang="en" sz="1800">
                <a:solidFill>
                  <a:schemeClr val="dk1"/>
                </a:solidFill>
              </a:rPr>
              <a:t>College Visitation Days.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solidFill>
                  <a:schemeClr val="dk1"/>
                </a:solidFill>
              </a:rPr>
              <a:t>Try to use these on a Friday, so that you do not miss ACC.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solidFill>
                  <a:schemeClr val="dk1"/>
                </a:solidFill>
              </a:rPr>
              <a:t>You must complete the College Visitation Form and submit it to Mr. Gordon. It can be found in the Google Classroom.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02" name="Google Shape;202;p13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8175" y="304800"/>
            <a:ext cx="3475183" cy="435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"/>
          <p:cNvSpPr txBox="1"/>
          <p:nvPr>
            <p:ph type="title"/>
          </p:nvPr>
        </p:nvSpPr>
        <p:spPr>
          <a:xfrm>
            <a:off x="262150" y="108575"/>
            <a:ext cx="4718700" cy="15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4200"/>
              <a:t>How Do I Choose A Major?</a:t>
            </a:r>
            <a:endParaRPr sz="4200"/>
          </a:p>
        </p:txBody>
      </p:sp>
      <p:sp>
        <p:nvSpPr>
          <p:cNvPr id="209" name="Google Shape;209;p14"/>
          <p:cNvSpPr txBox="1"/>
          <p:nvPr>
            <p:ph idx="1" type="body"/>
          </p:nvPr>
        </p:nvSpPr>
        <p:spPr>
          <a:xfrm>
            <a:off x="410725" y="1539725"/>
            <a:ext cx="4244700" cy="31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7893"/>
              <a:buFont typeface="Arial"/>
              <a:buNone/>
            </a:pPr>
            <a:r>
              <a:rPr lang="en" sz="1900">
                <a:solidFill>
                  <a:schemeClr val="dk1"/>
                </a:solidFill>
              </a:rPr>
              <a:t>A major is your primary field of study you plan to get a job in after you graduate, such as engineering, education, or graphic design.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7893"/>
              <a:buFont typeface="Arial"/>
              <a:buNone/>
            </a:pPr>
            <a:r>
              <a:rPr lang="en" sz="1900">
                <a:solidFill>
                  <a:schemeClr val="dk1"/>
                </a:solidFill>
              </a:rPr>
              <a:t>When choosing a major ask yourself:</a:t>
            </a:r>
            <a:endParaRPr sz="1900">
              <a:solidFill>
                <a:schemeClr val="dk1"/>
              </a:solidFill>
            </a:endParaRPr>
          </a:p>
          <a:p>
            <a:pPr indent="-342918" lvl="0" marL="3429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7893"/>
              <a:buFont typeface="Noto Sans Symbols"/>
              <a:buChar char="✔"/>
            </a:pPr>
            <a:r>
              <a:rPr lang="en" sz="1900">
                <a:solidFill>
                  <a:schemeClr val="dk1"/>
                </a:solidFill>
              </a:rPr>
              <a:t>What are my interests?</a:t>
            </a:r>
            <a:endParaRPr/>
          </a:p>
          <a:p>
            <a:pPr indent="-342918" lvl="0" marL="3429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7893"/>
              <a:buFont typeface="Noto Sans Symbols"/>
              <a:buChar char="✔"/>
            </a:pPr>
            <a:r>
              <a:rPr lang="en" sz="1900">
                <a:solidFill>
                  <a:schemeClr val="dk1"/>
                </a:solidFill>
              </a:rPr>
              <a:t>What are the job prospects? Income potential?</a:t>
            </a:r>
            <a:endParaRPr/>
          </a:p>
          <a:p>
            <a:pPr indent="-342918" lvl="0" marL="3429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57893"/>
              <a:buFont typeface="Noto Sans Symbols"/>
              <a:buChar char="✔"/>
            </a:pPr>
            <a:r>
              <a:rPr lang="en" sz="1900">
                <a:solidFill>
                  <a:schemeClr val="dk1"/>
                </a:solidFill>
              </a:rPr>
              <a:t>What is my personality? 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SzPct val="100900"/>
              <a:buNone/>
            </a:pPr>
            <a:r>
              <a:t/>
            </a:r>
            <a:endParaRPr sz="1500"/>
          </a:p>
        </p:txBody>
      </p:sp>
      <p:pic>
        <p:nvPicPr>
          <p:cNvPr id="210" name="Google Shape;21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4075" y="1129950"/>
            <a:ext cx="3697175" cy="267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4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"/>
          <p:cNvSpPr txBox="1"/>
          <p:nvPr>
            <p:ph type="title"/>
          </p:nvPr>
        </p:nvSpPr>
        <p:spPr>
          <a:xfrm>
            <a:off x="490650" y="280325"/>
            <a:ext cx="81627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4200"/>
              <a:t>2022’s 10 Most Popular </a:t>
            </a:r>
            <a:endParaRPr sz="4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4200"/>
              <a:t>College Majors</a:t>
            </a:r>
            <a:endParaRPr sz="4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000"/>
              <a:t>https://www.bestcolleges.com/blog/most-popular-college-majors/</a:t>
            </a:r>
            <a:endParaRPr sz="2000"/>
          </a:p>
        </p:txBody>
      </p:sp>
      <p:sp>
        <p:nvSpPr>
          <p:cNvPr id="217" name="Google Shape;217;p15"/>
          <p:cNvSpPr txBox="1"/>
          <p:nvPr/>
        </p:nvSpPr>
        <p:spPr>
          <a:xfrm>
            <a:off x="2341250" y="1862150"/>
            <a:ext cx="4754700" cy="28007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b="0" i="0" lang="en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b="0" i="0" lang="en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Health Professions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b="0" i="0" lang="en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 Sciences and History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b="0" i="0" lang="en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Engineering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b="0" i="0" lang="en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Biological and Biomedical Sciences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b="0" i="0" lang="en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Psychology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b="0" i="0" lang="en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Communication and Journalism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b="0" i="0" lang="en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Visual and Performing Arts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b="0" i="0" lang="en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Computer and Information Sciences</a:t>
            </a:r>
            <a:endParaRPr/>
          </a:p>
          <a:p>
            <a:pPr indent="-3365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b="0" i="0" lang="en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5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"/>
          <p:cNvSpPr txBox="1"/>
          <p:nvPr>
            <p:ph type="title"/>
          </p:nvPr>
        </p:nvSpPr>
        <p:spPr>
          <a:xfrm>
            <a:off x="262150" y="108575"/>
            <a:ext cx="4718700" cy="131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4200"/>
              <a:t>What Do Colleges Look At?</a:t>
            </a:r>
            <a:endParaRPr sz="4200"/>
          </a:p>
        </p:txBody>
      </p:sp>
      <p:sp>
        <p:nvSpPr>
          <p:cNvPr id="224" name="Google Shape;224;p16"/>
          <p:cNvSpPr txBox="1"/>
          <p:nvPr>
            <p:ph idx="1" type="body"/>
          </p:nvPr>
        </p:nvSpPr>
        <p:spPr>
          <a:xfrm>
            <a:off x="410725" y="1265525"/>
            <a:ext cx="4244700" cy="3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41312" lvl="0" marL="457200" rt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➢"/>
            </a:pPr>
            <a:r>
              <a:rPr b="1" lang="en" sz="7100">
                <a:solidFill>
                  <a:srgbClr val="262626"/>
                </a:solidFill>
              </a:rPr>
              <a:t>Grades/GPA/Class Rank</a:t>
            </a:r>
            <a:endParaRPr/>
          </a:p>
          <a:p>
            <a:pPr indent="-341312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➢"/>
            </a:pPr>
            <a:r>
              <a:rPr b="1" lang="en" sz="7100">
                <a:solidFill>
                  <a:srgbClr val="262626"/>
                </a:solidFill>
              </a:rPr>
              <a:t>Courses</a:t>
            </a:r>
            <a:endParaRPr b="1" sz="7100">
              <a:solidFill>
                <a:srgbClr val="262626"/>
              </a:solidFill>
            </a:endParaRPr>
          </a:p>
          <a:p>
            <a:pPr indent="-341312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➢"/>
            </a:pPr>
            <a:r>
              <a:rPr b="1" lang="en" sz="7100">
                <a:solidFill>
                  <a:srgbClr val="262626"/>
                </a:solidFill>
              </a:rPr>
              <a:t>Essays ( Apply Texas essay prompt is in the Google Classroom)</a:t>
            </a:r>
            <a:endParaRPr b="1" sz="7100">
              <a:solidFill>
                <a:srgbClr val="262626"/>
              </a:solidFill>
            </a:endParaRPr>
          </a:p>
          <a:p>
            <a:pPr indent="-341312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➢"/>
            </a:pPr>
            <a:r>
              <a:rPr b="1" lang="en" sz="7100">
                <a:solidFill>
                  <a:srgbClr val="262626"/>
                </a:solidFill>
              </a:rPr>
              <a:t>Letters of recommendation</a:t>
            </a:r>
            <a:endParaRPr/>
          </a:p>
          <a:p>
            <a:pPr indent="-341312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➢"/>
            </a:pPr>
            <a:r>
              <a:rPr b="1" lang="en" sz="7100">
                <a:solidFill>
                  <a:srgbClr val="262626"/>
                </a:solidFill>
              </a:rPr>
              <a:t>Extracurricular activities, awards, volunteer hours</a:t>
            </a:r>
            <a:endParaRPr b="1" sz="7100">
              <a:solidFill>
                <a:srgbClr val="262626"/>
              </a:solidFill>
            </a:endParaRPr>
          </a:p>
          <a:p>
            <a:pPr indent="-341312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➢"/>
            </a:pPr>
            <a:r>
              <a:rPr b="1" lang="en" sz="7100">
                <a:solidFill>
                  <a:srgbClr val="262626"/>
                </a:solidFill>
              </a:rPr>
              <a:t>Employment</a:t>
            </a:r>
            <a:endParaRPr b="1" sz="71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294736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SzPct val="373333"/>
              <a:buNone/>
            </a:pPr>
            <a:r>
              <a:t/>
            </a:r>
            <a:endParaRPr sz="1500"/>
          </a:p>
        </p:txBody>
      </p:sp>
      <p:pic>
        <p:nvPicPr>
          <p:cNvPr id="225" name="Google Shape;22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0725" y="1265525"/>
            <a:ext cx="4183776" cy="286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6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"/>
          <p:cNvSpPr txBox="1"/>
          <p:nvPr>
            <p:ph type="title"/>
          </p:nvPr>
        </p:nvSpPr>
        <p:spPr>
          <a:xfrm>
            <a:off x="262150" y="108575"/>
            <a:ext cx="8415900" cy="103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4200"/>
              <a:t>What About the SAT/ ACT?</a:t>
            </a:r>
            <a:endParaRPr sz="4200"/>
          </a:p>
        </p:txBody>
      </p:sp>
      <p:sp>
        <p:nvSpPr>
          <p:cNvPr id="232" name="Google Shape;232;p17"/>
          <p:cNvSpPr txBox="1"/>
          <p:nvPr>
            <p:ph idx="1" type="body"/>
          </p:nvPr>
        </p:nvSpPr>
        <p:spPr>
          <a:xfrm>
            <a:off x="410725" y="1045029"/>
            <a:ext cx="8415900" cy="361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77777"/>
              <a:buNone/>
            </a:pPr>
            <a:r>
              <a:rPr b="1" lang="en" sz="7200">
                <a:solidFill>
                  <a:srgbClr val="262626"/>
                </a:solidFill>
              </a:rPr>
              <a:t>Getting a good score can help students get in a better school or 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77777"/>
              <a:buNone/>
            </a:pPr>
            <a:r>
              <a:rPr b="1" lang="en" sz="7200">
                <a:solidFill>
                  <a:srgbClr val="262626"/>
                </a:solidFill>
              </a:rPr>
              <a:t>receive scholarships. 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77777"/>
              <a:buNone/>
            </a:pPr>
            <a:r>
              <a:t/>
            </a:r>
            <a:endParaRPr b="1" i="1" sz="72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77777"/>
              <a:buNone/>
            </a:pPr>
            <a:r>
              <a:rPr b="1" i="1" lang="en" sz="7200">
                <a:solidFill>
                  <a:srgbClr val="262626"/>
                </a:solidFill>
              </a:rPr>
              <a:t>We are requiring all seniors to take the SAT </a:t>
            </a:r>
            <a:r>
              <a:rPr b="1" i="1" lang="en" sz="7200" u="sng">
                <a:solidFill>
                  <a:srgbClr val="262626"/>
                </a:solidFill>
              </a:rPr>
              <a:t>at least once</a:t>
            </a:r>
            <a:r>
              <a:rPr b="1" i="1" lang="en" sz="7200">
                <a:solidFill>
                  <a:srgbClr val="262626"/>
                </a:solidFill>
              </a:rPr>
              <a:t>. We will be offering the SAT on Thurs. Oct. 26 at CRCA.</a:t>
            </a:r>
            <a:endParaRPr b="1" i="1" sz="72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77777"/>
              <a:buNone/>
            </a:pPr>
            <a:r>
              <a:t/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77777"/>
              <a:buNone/>
            </a:pPr>
            <a:r>
              <a:rPr b="1" lang="en" sz="7200">
                <a:solidFill>
                  <a:srgbClr val="262626"/>
                </a:solidFill>
              </a:rPr>
              <a:t>Most colleges will accept either the SAT or ACT.</a:t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77777"/>
              <a:buNone/>
            </a:pPr>
            <a:r>
              <a:t/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77777"/>
              <a:buNone/>
            </a:pPr>
            <a:r>
              <a:rPr b="1" lang="en" sz="7200">
                <a:solidFill>
                  <a:srgbClr val="262626"/>
                </a:solidFill>
              </a:rPr>
              <a:t>SAT fee waivers are available from Mrs. Jimenez. Fee waivers can also be used for college applications. Must be eligible for free or reduced lunch.  </a:t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78873"/>
              <a:buNone/>
            </a:pPr>
            <a:r>
              <a:t/>
            </a:r>
            <a:endParaRPr b="1" sz="71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SzPct val="373333"/>
              <a:buNone/>
            </a:pPr>
            <a:r>
              <a:t/>
            </a:r>
            <a:endParaRPr sz="1500"/>
          </a:p>
        </p:txBody>
      </p:sp>
      <p:sp>
        <p:nvSpPr>
          <p:cNvPr id="233" name="Google Shape;233;p17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"/>
          <p:cNvSpPr txBox="1"/>
          <p:nvPr>
            <p:ph type="title"/>
          </p:nvPr>
        </p:nvSpPr>
        <p:spPr>
          <a:xfrm>
            <a:off x="262150" y="108575"/>
            <a:ext cx="4718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4200"/>
              <a:t>Top Ten Percent</a:t>
            </a:r>
            <a:endParaRPr sz="4200"/>
          </a:p>
        </p:txBody>
      </p:sp>
      <p:sp>
        <p:nvSpPr>
          <p:cNvPr id="239" name="Google Shape;239;p18"/>
          <p:cNvSpPr txBox="1"/>
          <p:nvPr>
            <p:ph idx="1" type="body"/>
          </p:nvPr>
        </p:nvSpPr>
        <p:spPr>
          <a:xfrm>
            <a:off x="0" y="1012475"/>
            <a:ext cx="4944600" cy="33241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78873"/>
              <a:buNone/>
            </a:pPr>
            <a:r>
              <a:rPr b="1" lang="en" sz="7100">
                <a:solidFill>
                  <a:srgbClr val="262626"/>
                </a:solidFill>
              </a:rPr>
              <a:t>Admission to public postsecondary institutions in Texas is </a:t>
            </a:r>
            <a:r>
              <a:rPr b="1" i="1" lang="en" sz="7100" u="sng">
                <a:solidFill>
                  <a:srgbClr val="262626"/>
                </a:solidFill>
              </a:rPr>
              <a:t>guaranteed</a:t>
            </a:r>
            <a:r>
              <a:rPr b="1" lang="en" sz="7100">
                <a:solidFill>
                  <a:srgbClr val="262626"/>
                </a:solidFill>
              </a:rPr>
              <a:t> to students who graduate in the top 10% of their class at a public or private accredited high school. </a:t>
            </a:r>
            <a:endParaRPr b="1" sz="7100">
              <a:solidFill>
                <a:srgbClr val="262626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78873"/>
              <a:buNone/>
            </a:pPr>
            <a:r>
              <a:rPr b="1" lang="en" sz="7100">
                <a:solidFill>
                  <a:srgbClr val="262626"/>
                </a:solidFill>
              </a:rPr>
              <a:t>Except for the University of Texas at Austin... UT </a:t>
            </a:r>
            <a:r>
              <a:rPr b="1" i="1" lang="en" sz="7100" u="sng">
                <a:solidFill>
                  <a:srgbClr val="262626"/>
                </a:solidFill>
              </a:rPr>
              <a:t>only guarantees </a:t>
            </a:r>
            <a:r>
              <a:rPr b="1" lang="en" sz="7100">
                <a:solidFill>
                  <a:srgbClr val="262626"/>
                </a:solidFill>
              </a:rPr>
              <a:t>acceptance to the top 6% of the graduating class.</a:t>
            </a:r>
            <a:endParaRPr b="1" sz="71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294736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SzPct val="373333"/>
              <a:buNone/>
            </a:pPr>
            <a:r>
              <a:t/>
            </a:r>
            <a:endParaRPr sz="1500"/>
          </a:p>
        </p:txBody>
      </p:sp>
      <p:pic>
        <p:nvPicPr>
          <p:cNvPr id="240" name="Google Shape;24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4550" y="920825"/>
            <a:ext cx="3904312" cy="382622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8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"/>
          <p:cNvSpPr txBox="1"/>
          <p:nvPr>
            <p:ph type="title"/>
          </p:nvPr>
        </p:nvSpPr>
        <p:spPr>
          <a:xfrm>
            <a:off x="549300" y="560550"/>
            <a:ext cx="80454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4200"/>
              <a:t>How do CRCA students apply for College</a:t>
            </a:r>
            <a:endParaRPr sz="4200"/>
          </a:p>
        </p:txBody>
      </p:sp>
      <p:sp>
        <p:nvSpPr>
          <p:cNvPr id="247" name="Google Shape;247;p19"/>
          <p:cNvSpPr txBox="1"/>
          <p:nvPr>
            <p:ph idx="1" type="body"/>
          </p:nvPr>
        </p:nvSpPr>
        <p:spPr>
          <a:xfrm>
            <a:off x="451950" y="1319825"/>
            <a:ext cx="8388900" cy="35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9312"/>
              <a:buFont typeface="Arial"/>
              <a:buNone/>
            </a:pPr>
            <a:r>
              <a:rPr b="1" lang="en" sz="3752">
                <a:solidFill>
                  <a:srgbClr val="262626"/>
                </a:solidFill>
              </a:rPr>
              <a:t>Freshman or transfer student?</a:t>
            </a:r>
            <a:endParaRPr b="1" sz="3752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5244"/>
              <a:buFont typeface="Arial"/>
              <a:buNone/>
            </a:pPr>
            <a:r>
              <a:t/>
            </a:r>
            <a:endParaRPr b="1" sz="3121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5244"/>
              <a:buFont typeface="Arial"/>
              <a:buNone/>
            </a:pPr>
            <a:r>
              <a:rPr b="1" lang="en" sz="3121">
                <a:solidFill>
                  <a:schemeClr val="dk1"/>
                </a:solidFill>
              </a:rPr>
              <a:t>You will submit an application as a </a:t>
            </a:r>
            <a:r>
              <a:rPr b="1" lang="en" sz="3121">
                <a:solidFill>
                  <a:srgbClr val="FF0000"/>
                </a:solidFill>
              </a:rPr>
              <a:t>freshman</a:t>
            </a:r>
            <a:r>
              <a:rPr b="1" lang="en" sz="3121">
                <a:solidFill>
                  <a:schemeClr val="dk1"/>
                </a:solidFill>
              </a:rPr>
              <a:t> applicant since you have not yet graduated from high school. </a:t>
            </a:r>
            <a:endParaRPr b="1" sz="3121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5244"/>
              <a:buFont typeface="Arial"/>
              <a:buNone/>
            </a:pPr>
            <a:r>
              <a:rPr b="1" lang="en" sz="3121">
                <a:solidFill>
                  <a:schemeClr val="dk1"/>
                </a:solidFill>
              </a:rPr>
              <a:t>Upon high school graduation, you will work with your college admissions counselor/advisor and they will apply your college credit that was earned while in high school to your degree plan (if it meets their academic requirements)</a:t>
            </a:r>
            <a:endParaRPr b="1" sz="312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28169"/>
              <a:buNone/>
            </a:pPr>
            <a:r>
              <a:t/>
            </a:r>
            <a:endParaRPr b="1" sz="71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105263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SzPct val="133333"/>
              <a:buNone/>
            </a:pPr>
            <a:r>
              <a:t/>
            </a:r>
            <a:endParaRPr sz="1500"/>
          </a:p>
        </p:txBody>
      </p:sp>
      <p:sp>
        <p:nvSpPr>
          <p:cNvPr id="248" name="Google Shape;248;p19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7ee21a18bd_0_0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27ee21a18bd_0_0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g27ee21a18b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5323" y="0"/>
            <a:ext cx="397335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0"/>
          <p:cNvSpPr txBox="1"/>
          <p:nvPr>
            <p:ph type="title"/>
          </p:nvPr>
        </p:nvSpPr>
        <p:spPr>
          <a:xfrm>
            <a:off x="549300" y="325525"/>
            <a:ext cx="80454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4200"/>
              <a:t>How do I apply to University?</a:t>
            </a:r>
            <a:endParaRPr sz="4200"/>
          </a:p>
        </p:txBody>
      </p:sp>
      <p:sp>
        <p:nvSpPr>
          <p:cNvPr id="254" name="Google Shape;254;p20"/>
          <p:cNvSpPr txBox="1"/>
          <p:nvPr>
            <p:ph idx="1" type="body"/>
          </p:nvPr>
        </p:nvSpPr>
        <p:spPr>
          <a:xfrm>
            <a:off x="451950" y="1319825"/>
            <a:ext cx="8388900" cy="35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2"/>
              <a:buFont typeface="Arial"/>
              <a:buNone/>
            </a:pPr>
            <a:r>
              <a:rPr b="1" lang="en" sz="7200">
                <a:solidFill>
                  <a:srgbClr val="262626"/>
                </a:solidFill>
              </a:rPr>
              <a:t>You can apply to </a:t>
            </a:r>
            <a:r>
              <a:rPr b="1" i="1" lang="en" sz="7200">
                <a:solidFill>
                  <a:srgbClr val="262626"/>
                </a:solidFill>
              </a:rPr>
              <a:t>most </a:t>
            </a:r>
            <a:r>
              <a:rPr b="1" lang="en" sz="7200">
                <a:solidFill>
                  <a:srgbClr val="262626"/>
                </a:solidFill>
              </a:rPr>
              <a:t>Texas universities using </a:t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2"/>
              <a:buFont typeface="Arial"/>
              <a:buNone/>
            </a:pPr>
            <a:r>
              <a:rPr b="1" lang="en" sz="7200" u="sng">
                <a:solidFill>
                  <a:schemeClr val="hlink"/>
                </a:solidFill>
                <a:hlinkClick r:id="rId3"/>
              </a:rPr>
              <a:t>https://applytexas.org/</a:t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2"/>
              <a:buFont typeface="Arial"/>
              <a:buNone/>
            </a:pPr>
            <a:r>
              <a:t/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2"/>
              <a:buFont typeface="Arial"/>
              <a:buNone/>
            </a:pPr>
            <a:r>
              <a:rPr b="1" lang="en" sz="7200">
                <a:solidFill>
                  <a:srgbClr val="262626"/>
                </a:solidFill>
              </a:rPr>
              <a:t>For out-of-state universities, you can usually apply using </a:t>
            </a:r>
            <a:r>
              <a:rPr b="1" lang="en" sz="7200" u="sng">
                <a:solidFill>
                  <a:schemeClr val="hlink"/>
                </a:solidFill>
                <a:hlinkClick r:id="rId4"/>
              </a:rPr>
              <a:t>https://www.commonapp.org/</a:t>
            </a:r>
            <a:r>
              <a:rPr b="1" lang="en" sz="7200">
                <a:solidFill>
                  <a:srgbClr val="262626"/>
                </a:solidFill>
              </a:rPr>
              <a:t> </a:t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2"/>
              <a:buFont typeface="Arial"/>
              <a:buNone/>
            </a:pPr>
            <a:r>
              <a:t/>
            </a:r>
            <a:endParaRPr b="1" sz="72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2"/>
              <a:buFont typeface="Arial"/>
              <a:buNone/>
            </a:pPr>
            <a:r>
              <a:rPr b="1" lang="en" sz="7200">
                <a:solidFill>
                  <a:srgbClr val="FF0000"/>
                </a:solidFill>
              </a:rPr>
              <a:t>Caution: Out-of-state and private universities may not accept </a:t>
            </a:r>
            <a:r>
              <a:rPr b="1" i="1" lang="en" sz="7200">
                <a:solidFill>
                  <a:srgbClr val="000000"/>
                </a:solidFill>
              </a:rPr>
              <a:t>any or all </a:t>
            </a:r>
            <a:endParaRPr b="1" i="1" sz="7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2"/>
              <a:buFont typeface="Arial"/>
              <a:buNone/>
            </a:pPr>
            <a:r>
              <a:rPr b="1" lang="en" sz="7200">
                <a:solidFill>
                  <a:srgbClr val="FF0000"/>
                </a:solidFill>
              </a:rPr>
              <a:t>of your college credits.</a:t>
            </a:r>
            <a:r>
              <a:rPr b="1" lang="en" sz="3581">
                <a:solidFill>
                  <a:srgbClr val="FF0000"/>
                </a:solidFill>
              </a:rPr>
              <a:t> </a:t>
            </a:r>
            <a:endParaRPr b="1" sz="3581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5244"/>
              <a:buFont typeface="Arial"/>
              <a:buNone/>
            </a:pPr>
            <a:r>
              <a:t/>
            </a:r>
            <a:endParaRPr b="1" sz="3121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60671"/>
              <a:buNone/>
            </a:pPr>
            <a:r>
              <a:t/>
            </a:r>
            <a:endParaRPr b="1" sz="71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22672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SzPct val="287179"/>
              <a:buNone/>
            </a:pPr>
            <a:r>
              <a:t/>
            </a:r>
            <a:endParaRPr sz="1500"/>
          </a:p>
        </p:txBody>
      </p:sp>
      <p:sp>
        <p:nvSpPr>
          <p:cNvPr id="255" name="Google Shape;255;p20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1"/>
          <p:cNvSpPr txBox="1"/>
          <p:nvPr>
            <p:ph type="title"/>
          </p:nvPr>
        </p:nvSpPr>
        <p:spPr>
          <a:xfrm>
            <a:off x="549300" y="171850"/>
            <a:ext cx="80454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4200"/>
              <a:t>How do I pay for College?</a:t>
            </a:r>
            <a:endParaRPr sz="4200"/>
          </a:p>
        </p:txBody>
      </p:sp>
      <p:sp>
        <p:nvSpPr>
          <p:cNvPr id="261" name="Google Shape;261;p21"/>
          <p:cNvSpPr txBox="1"/>
          <p:nvPr>
            <p:ph idx="1" type="body"/>
          </p:nvPr>
        </p:nvSpPr>
        <p:spPr>
          <a:xfrm>
            <a:off x="451950" y="1319825"/>
            <a:ext cx="8388900" cy="35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45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 sz="1500"/>
          </a:p>
        </p:txBody>
      </p:sp>
      <p:sp>
        <p:nvSpPr>
          <p:cNvPr id="262" name="Google Shape;262;p21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150" y="1039550"/>
            <a:ext cx="8669400" cy="402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2"/>
          <p:cNvSpPr txBox="1"/>
          <p:nvPr>
            <p:ph type="title"/>
          </p:nvPr>
        </p:nvSpPr>
        <p:spPr>
          <a:xfrm>
            <a:off x="549300" y="171850"/>
            <a:ext cx="80454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4200"/>
              <a:t>How do I pay for College?</a:t>
            </a:r>
            <a:endParaRPr sz="4200"/>
          </a:p>
        </p:txBody>
      </p:sp>
      <p:sp>
        <p:nvSpPr>
          <p:cNvPr id="269" name="Google Shape;269;p22"/>
          <p:cNvSpPr txBox="1"/>
          <p:nvPr>
            <p:ph idx="1" type="body"/>
          </p:nvPr>
        </p:nvSpPr>
        <p:spPr>
          <a:xfrm>
            <a:off x="280225" y="1008400"/>
            <a:ext cx="5640600" cy="38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8000">
                <a:solidFill>
                  <a:srgbClr val="262626"/>
                </a:solidFill>
              </a:rPr>
              <a:t>FAFSA- Free Application for Federal Student Aid</a:t>
            </a:r>
            <a:endParaRPr b="1" sz="80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8000" u="sng">
                <a:solidFill>
                  <a:schemeClr val="hlink"/>
                </a:solidFill>
                <a:hlinkClick r:id="rId3"/>
              </a:rPr>
              <a:t>https://studentaid.gov/</a:t>
            </a:r>
            <a:endParaRPr b="1" sz="80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1" sz="80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8000">
                <a:solidFill>
                  <a:srgbClr val="262626"/>
                </a:solidFill>
              </a:rPr>
              <a:t>FAFSA goes live on December 1st.</a:t>
            </a:r>
            <a:endParaRPr b="1" sz="80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1" sz="80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b="1" lang="en" sz="8000">
                <a:solidFill>
                  <a:srgbClr val="262626"/>
                </a:solidFill>
              </a:rPr>
              <a:t>Please join us on </a:t>
            </a:r>
            <a:endParaRPr b="1" sz="80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b="1" lang="en" sz="8000">
                <a:solidFill>
                  <a:srgbClr val="262626"/>
                </a:solidFill>
              </a:rPr>
              <a:t>Weds. Nov. 15 from 4:10-7:30 PM </a:t>
            </a:r>
            <a:endParaRPr b="1" sz="80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8000">
                <a:solidFill>
                  <a:srgbClr val="262626"/>
                </a:solidFill>
              </a:rPr>
              <a:t>for a FAFSA Workshop in the CRCA library.</a:t>
            </a:r>
            <a:endParaRPr b="1" sz="80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1" sz="68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294736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SzPct val="373333"/>
              <a:buNone/>
            </a:pPr>
            <a:r>
              <a:t/>
            </a:r>
            <a:endParaRPr sz="1500"/>
          </a:p>
        </p:txBody>
      </p:sp>
      <p:sp>
        <p:nvSpPr>
          <p:cNvPr id="270" name="Google Shape;270;p22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93225" y="1505575"/>
            <a:ext cx="2728099" cy="238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"/>
          <p:cNvSpPr txBox="1"/>
          <p:nvPr>
            <p:ph type="title"/>
          </p:nvPr>
        </p:nvSpPr>
        <p:spPr>
          <a:xfrm>
            <a:off x="549300" y="177200"/>
            <a:ext cx="80454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4200"/>
              <a:t>Types of Federal Loans</a:t>
            </a:r>
            <a:endParaRPr sz="4200"/>
          </a:p>
        </p:txBody>
      </p:sp>
      <p:sp>
        <p:nvSpPr>
          <p:cNvPr id="277" name="Google Shape;277;p23"/>
          <p:cNvSpPr txBox="1"/>
          <p:nvPr>
            <p:ph idx="1" type="body"/>
          </p:nvPr>
        </p:nvSpPr>
        <p:spPr>
          <a:xfrm>
            <a:off x="470025" y="1310750"/>
            <a:ext cx="8388900" cy="35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200">
                <a:solidFill>
                  <a:schemeClr val="dk1"/>
                </a:solidFill>
              </a:rPr>
              <a:t>LOANS HAVE TO BE REPAID WITH </a:t>
            </a:r>
            <a:r>
              <a:rPr lang="en" sz="3200">
                <a:solidFill>
                  <a:srgbClr val="FF0000"/>
                </a:solidFill>
              </a:rPr>
              <a:t>INTEREST</a:t>
            </a:r>
            <a:endParaRPr sz="3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en" sz="2000">
                <a:solidFill>
                  <a:srgbClr val="FFFFFF"/>
                </a:solidFill>
              </a:rPr>
              <a:t>AA</a:t>
            </a:r>
            <a:endParaRPr/>
          </a:p>
        </p:txBody>
      </p:sp>
      <p:sp>
        <p:nvSpPr>
          <p:cNvPr id="278" name="Google Shape;278;p23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0800" y="2571750"/>
            <a:ext cx="2641125" cy="249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21925" y="2621475"/>
            <a:ext cx="2520425" cy="236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9300" y="2621475"/>
            <a:ext cx="2847975" cy="236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"/>
          <p:cNvSpPr txBox="1"/>
          <p:nvPr>
            <p:ph type="title"/>
          </p:nvPr>
        </p:nvSpPr>
        <p:spPr>
          <a:xfrm>
            <a:off x="549300" y="177200"/>
            <a:ext cx="80454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4200"/>
              <a:t>Scholarships</a:t>
            </a:r>
            <a:endParaRPr sz="4200"/>
          </a:p>
        </p:txBody>
      </p:sp>
      <p:sp>
        <p:nvSpPr>
          <p:cNvPr id="287" name="Google Shape;287;p24"/>
          <p:cNvSpPr txBox="1"/>
          <p:nvPr>
            <p:ph idx="1" type="body"/>
          </p:nvPr>
        </p:nvSpPr>
        <p:spPr>
          <a:xfrm>
            <a:off x="470025" y="1011500"/>
            <a:ext cx="8388900" cy="38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596"/>
              <a:buNone/>
            </a:pPr>
            <a:r>
              <a:rPr lang="en" sz="3750">
                <a:solidFill>
                  <a:schemeClr val="dk1"/>
                </a:solidFill>
              </a:rPr>
              <a:t>Search for scholarships that match your interests and strengths, future major, career, or university, etc.</a:t>
            </a:r>
            <a:endParaRPr sz="375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596"/>
              <a:buNone/>
            </a:pPr>
            <a:r>
              <a:t/>
            </a:r>
            <a:endParaRPr sz="375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596"/>
              <a:buNone/>
            </a:pPr>
            <a:r>
              <a:rPr lang="en" sz="3750">
                <a:solidFill>
                  <a:schemeClr val="dk1"/>
                </a:solidFill>
              </a:rPr>
              <a:t>You can’t get scholarships unless you apply for scholarships. </a:t>
            </a:r>
            <a:endParaRPr sz="375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596"/>
              <a:buNone/>
            </a:pPr>
            <a:r>
              <a:t/>
            </a:r>
            <a:endParaRPr sz="375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596"/>
              <a:buNone/>
            </a:pPr>
            <a:r>
              <a:rPr lang="en" sz="3750">
                <a:solidFill>
                  <a:schemeClr val="dk1"/>
                </a:solidFill>
              </a:rPr>
              <a:t>Here are a few websites:</a:t>
            </a:r>
            <a:endParaRPr sz="375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596"/>
              <a:buNone/>
            </a:pPr>
            <a:r>
              <a:rPr lang="en" sz="3750" u="sng">
                <a:solidFill>
                  <a:schemeClr val="hlink"/>
                </a:solidFill>
                <a:hlinkClick r:id="rId3"/>
              </a:rPr>
              <a:t>www.unigo.com</a:t>
            </a:r>
            <a:endParaRPr sz="3750" u="sng">
              <a:solidFill>
                <a:schemeClr val="hlink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596"/>
              <a:buNone/>
            </a:pPr>
            <a:r>
              <a:rPr lang="en" sz="3750" u="sng">
                <a:solidFill>
                  <a:schemeClr val="hlink"/>
                </a:solidFill>
                <a:hlinkClick r:id="rId4"/>
              </a:rPr>
              <a:t>www.scholarship.com</a:t>
            </a:r>
            <a:endParaRPr sz="3750" u="sng">
              <a:solidFill>
                <a:schemeClr val="hlink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596"/>
              <a:buNone/>
            </a:pPr>
            <a:r>
              <a:rPr lang="en" sz="3750" u="sng">
                <a:solidFill>
                  <a:schemeClr val="hlink"/>
                </a:solidFill>
                <a:hlinkClick r:id="rId5"/>
              </a:rPr>
              <a:t>www.collegeforalltexans.com</a:t>
            </a:r>
            <a:endParaRPr sz="3750" u="sng">
              <a:solidFill>
                <a:schemeClr val="hlink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596"/>
              <a:buNone/>
            </a:pPr>
            <a:r>
              <a:t/>
            </a:r>
            <a:endParaRPr sz="3750" u="sng">
              <a:solidFill>
                <a:schemeClr val="hlink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596"/>
              <a:buNone/>
            </a:pPr>
            <a:r>
              <a:rPr lang="en" sz="3750">
                <a:solidFill>
                  <a:schemeClr val="dk1"/>
                </a:solidFill>
              </a:rPr>
              <a:t>I will also create a list of local scholarships for students to apply to. This will be </a:t>
            </a:r>
            <a:r>
              <a:rPr lang="en" sz="3750">
                <a:solidFill>
                  <a:schemeClr val="dk1"/>
                </a:solidFill>
              </a:rPr>
              <a:t>released</a:t>
            </a:r>
            <a:r>
              <a:rPr lang="en" sz="3750">
                <a:solidFill>
                  <a:schemeClr val="dk1"/>
                </a:solidFill>
              </a:rPr>
              <a:t> in December.</a:t>
            </a:r>
            <a:endParaRPr sz="3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210526"/>
              <a:buNone/>
            </a:pPr>
            <a:r>
              <a:t/>
            </a:r>
            <a:endParaRPr/>
          </a:p>
        </p:txBody>
      </p:sp>
      <p:sp>
        <p:nvSpPr>
          <p:cNvPr id="288" name="Google Shape;288;p24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 txBox="1"/>
          <p:nvPr>
            <p:ph type="ctrTitle"/>
          </p:nvPr>
        </p:nvSpPr>
        <p:spPr>
          <a:xfrm>
            <a:off x="579450" y="336925"/>
            <a:ext cx="7893000" cy="801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/>
              <a:t>THANK YOU!</a:t>
            </a:r>
            <a:endParaRPr b="1"/>
          </a:p>
        </p:txBody>
      </p:sp>
      <p:sp>
        <p:nvSpPr>
          <p:cNvPr id="294" name="Google Shape;294;p25"/>
          <p:cNvSpPr txBox="1"/>
          <p:nvPr>
            <p:ph idx="1" type="subTitle"/>
          </p:nvPr>
        </p:nvSpPr>
        <p:spPr>
          <a:xfrm>
            <a:off x="687825" y="1012425"/>
            <a:ext cx="7784700" cy="28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5389"/>
              <a:buNone/>
            </a:pPr>
            <a:r>
              <a:rPr lang="en" sz="6642"/>
              <a:t>Are there any questions?</a:t>
            </a:r>
            <a:endParaRPr sz="6642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4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 to Attend: </a:t>
            </a:r>
            <a:endParaRPr sz="4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4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Wednesday, Apr. 24th </a:t>
            </a:r>
            <a:endParaRPr sz="4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4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Senior Parent College Night</a:t>
            </a:r>
            <a:endParaRPr sz="4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4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6:00 PM in the CRCA Library</a:t>
            </a:r>
            <a:endParaRPr sz="4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t/>
            </a:r>
            <a:endParaRPr sz="3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rPr lang="en" sz="3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questions please contact</a:t>
            </a:r>
            <a:endParaRPr sz="3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rPr lang="en" sz="3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Josh Gordon at </a:t>
            </a:r>
            <a:r>
              <a:rPr lang="en" sz="375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jgordon@bisdtx.org</a:t>
            </a:r>
            <a:endParaRPr sz="3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rPr lang="en" sz="3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 sz="3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rPr lang="en" sz="3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Tiffany Jimenez at </a:t>
            </a:r>
            <a:r>
              <a:rPr lang="en" sz="37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tijimenez@bisdtx.org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6102586842_1_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26102586842_1_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26102586842_1_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26102586842_1_0"/>
          <p:cNvSpPr txBox="1"/>
          <p:nvPr>
            <p:ph type="title"/>
          </p:nvPr>
        </p:nvSpPr>
        <p:spPr>
          <a:xfrm>
            <a:off x="265500" y="985300"/>
            <a:ext cx="3481800" cy="2540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What will my school week look like?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7" name="Google Shape;107;g26102586842_1_0"/>
          <p:cNvSpPr txBox="1"/>
          <p:nvPr>
            <p:ph idx="2" type="body"/>
          </p:nvPr>
        </p:nvSpPr>
        <p:spPr>
          <a:xfrm>
            <a:off x="3132083" y="105103"/>
            <a:ext cx="5922000" cy="491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9332"/>
              <a:buFont typeface="Arial"/>
              <a:buNone/>
            </a:pPr>
            <a:r>
              <a:rPr b="1" lang="en" sz="6400">
                <a:solidFill>
                  <a:srgbClr val="262626"/>
                </a:solidFill>
              </a:rPr>
              <a:t>Seniors are taking classes at an ACC campus Monday through Thursday and are at CRCA on Fridays.</a:t>
            </a:r>
            <a:endParaRPr b="1" sz="64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9332"/>
              <a:buFont typeface="Arial"/>
              <a:buNone/>
            </a:pPr>
            <a:r>
              <a:t/>
            </a:r>
            <a:endParaRPr b="1" i="1" sz="64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9332"/>
              <a:buFont typeface="Arial"/>
              <a:buNone/>
            </a:pPr>
            <a:r>
              <a:rPr b="1" i="1" lang="en" sz="6400">
                <a:solidFill>
                  <a:srgbClr val="262626"/>
                </a:solidFill>
              </a:rPr>
              <a:t>Seniors are enrolled in the following classes for the FALL semester: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9332"/>
              <a:buFont typeface="Arial"/>
              <a:buNone/>
            </a:pPr>
            <a:r>
              <a:t/>
            </a:r>
            <a:endParaRPr b="1" i="1" sz="64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9332"/>
              <a:buFont typeface="Arial"/>
              <a:buNone/>
            </a:pPr>
            <a:r>
              <a:rPr b="1" lang="en" sz="6400">
                <a:solidFill>
                  <a:srgbClr val="83992A"/>
                </a:solidFill>
              </a:rPr>
              <a:t>•</a:t>
            </a:r>
            <a:r>
              <a:rPr b="1" i="1" lang="en" sz="6400">
                <a:solidFill>
                  <a:srgbClr val="262626"/>
                </a:solidFill>
              </a:rPr>
              <a:t>Math 1332 College Mathematics (3 credits)</a:t>
            </a:r>
            <a:endParaRPr b="1" i="1" sz="64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9332"/>
              <a:buFont typeface="Arial"/>
              <a:buNone/>
            </a:pPr>
            <a:r>
              <a:rPr b="1" i="1" lang="en" sz="6400">
                <a:solidFill>
                  <a:srgbClr val="262626"/>
                </a:solidFill>
              </a:rPr>
              <a:t>Math 2412 Pre-Calculus (4 credits)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9332"/>
              <a:buFont typeface="Arial"/>
              <a:buNone/>
            </a:pPr>
            <a:r>
              <a:rPr b="1" i="1" lang="en" sz="6400">
                <a:solidFill>
                  <a:srgbClr val="262626"/>
                </a:solidFill>
              </a:rPr>
              <a:t>Or Calculus (4 credits)</a:t>
            </a:r>
            <a:endParaRPr b="1" i="1" sz="64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9332"/>
              <a:buFont typeface="Arial"/>
              <a:buNone/>
            </a:pPr>
            <a:r>
              <a:t/>
            </a:r>
            <a:endParaRPr b="1" i="1" sz="64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9332"/>
              <a:buFont typeface="Arial"/>
              <a:buNone/>
            </a:pPr>
            <a:r>
              <a:rPr b="1" lang="en" sz="6400">
                <a:solidFill>
                  <a:srgbClr val="83992A"/>
                </a:solidFill>
              </a:rPr>
              <a:t>•</a:t>
            </a:r>
            <a:r>
              <a:rPr b="1" i="1" lang="en" sz="6400">
                <a:solidFill>
                  <a:srgbClr val="262626"/>
                </a:solidFill>
              </a:rPr>
              <a:t>GOVT 2305 US Government (3 credits)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9332"/>
              <a:buFont typeface="Arial"/>
              <a:buNone/>
            </a:pPr>
            <a:r>
              <a:t/>
            </a:r>
            <a:endParaRPr b="1" i="1" sz="64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9332"/>
              <a:buFont typeface="Arial"/>
              <a:buNone/>
            </a:pPr>
            <a:r>
              <a:rPr b="1" lang="en" sz="6400">
                <a:solidFill>
                  <a:srgbClr val="83992A"/>
                </a:solidFill>
              </a:rPr>
              <a:t>•</a:t>
            </a:r>
            <a:r>
              <a:rPr b="1" i="1" lang="en" sz="6400">
                <a:solidFill>
                  <a:srgbClr val="262626"/>
                </a:solidFill>
              </a:rPr>
              <a:t>ECON 2301 Principles of Macroeconomics (3 credits)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9332"/>
              <a:buFont typeface="Arial"/>
              <a:buNone/>
            </a:pPr>
            <a:r>
              <a:t/>
            </a:r>
            <a:endParaRPr b="1" i="1" sz="64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9332"/>
              <a:buFont typeface="Arial"/>
              <a:buNone/>
            </a:pPr>
            <a:r>
              <a:rPr b="1" lang="en" sz="6400">
                <a:solidFill>
                  <a:srgbClr val="83992A"/>
                </a:solidFill>
              </a:rPr>
              <a:t>•</a:t>
            </a:r>
            <a:r>
              <a:rPr b="1" i="1" lang="en" sz="6400">
                <a:solidFill>
                  <a:srgbClr val="262626"/>
                </a:solidFill>
              </a:rPr>
              <a:t>BIOL 1406 Cellular and Molecular Biology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9332"/>
              <a:buFont typeface="Arial"/>
              <a:buNone/>
            </a:pPr>
            <a:r>
              <a:rPr b="1" i="1" lang="en" sz="6400">
                <a:solidFill>
                  <a:srgbClr val="262626"/>
                </a:solidFill>
              </a:rPr>
              <a:t>Or BIOL 1408 Biology for Non-Science Majors (4 credits)</a:t>
            </a:r>
            <a:endParaRPr b="1" i="1" sz="6400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8" name="Google Shape;108;g26102586842_1_0"/>
          <p:cNvSpPr txBox="1"/>
          <p:nvPr/>
        </p:nvSpPr>
        <p:spPr>
          <a:xfrm>
            <a:off x="7737850" y="4865325"/>
            <a:ext cx="11931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people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"/>
          <p:cNvSpPr txBox="1"/>
          <p:nvPr>
            <p:ph type="title"/>
          </p:nvPr>
        </p:nvSpPr>
        <p:spPr>
          <a:xfrm>
            <a:off x="265500" y="985300"/>
            <a:ext cx="3498236" cy="2540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What will my school week look like?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7" name="Google Shape;117;p3"/>
          <p:cNvSpPr txBox="1"/>
          <p:nvPr>
            <p:ph idx="2" type="body"/>
          </p:nvPr>
        </p:nvSpPr>
        <p:spPr>
          <a:xfrm>
            <a:off x="3453500" y="262150"/>
            <a:ext cx="5322900" cy="47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i="1" lang="en">
                <a:solidFill>
                  <a:srgbClr val="262626"/>
                </a:solidFill>
              </a:rPr>
              <a:t>Seniors are enrolled in the following classes for the SPRING semester: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b="1" i="1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i="1" lang="en">
                <a:solidFill>
                  <a:srgbClr val="262626"/>
                </a:solidFill>
              </a:rPr>
              <a:t>TX GOVT 2306 Texas Government (3 credits)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b="1" i="1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i="1" lang="en">
                <a:solidFill>
                  <a:srgbClr val="262626"/>
                </a:solidFill>
              </a:rPr>
              <a:t>Biology 1309 Life on Earth (3 credits)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i="1" lang="en">
                <a:solidFill>
                  <a:srgbClr val="262626"/>
                </a:solidFill>
              </a:rPr>
              <a:t>Or Biology 1407 Structure and Function of Organisms (4 credits)</a:t>
            </a:r>
            <a:endParaRPr b="1" i="1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b="1" i="1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i="1" lang="en">
                <a:solidFill>
                  <a:srgbClr val="262626"/>
                </a:solidFill>
              </a:rPr>
              <a:t>ENGL 2322 British Literature (3 credits)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b="1" i="1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i="1" lang="en">
                <a:solidFill>
                  <a:srgbClr val="262626"/>
                </a:solidFill>
              </a:rPr>
              <a:t>PSYC 2301 Psychology (3 credits)</a:t>
            </a:r>
            <a:endParaRPr b="1" i="1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b="1" i="1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i="1" lang="en">
                <a:solidFill>
                  <a:srgbClr val="262626"/>
                </a:solidFill>
              </a:rPr>
              <a:t>For a total of 60 college credits</a:t>
            </a:r>
            <a:endParaRPr b="1" i="1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18" name="Google Shape;118;p3"/>
          <p:cNvSpPr txBox="1"/>
          <p:nvPr/>
        </p:nvSpPr>
        <p:spPr>
          <a:xfrm>
            <a:off x="7737850" y="4753225"/>
            <a:ext cx="11931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people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 txBox="1"/>
          <p:nvPr>
            <p:ph type="title"/>
          </p:nvPr>
        </p:nvSpPr>
        <p:spPr>
          <a:xfrm>
            <a:off x="0" y="849725"/>
            <a:ext cx="3058510" cy="278338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Attendance</a:t>
            </a:r>
            <a:br>
              <a:rPr lang="en"/>
            </a:br>
            <a:r>
              <a:rPr lang="en"/>
              <a:t>Austin Community College</a:t>
            </a:r>
            <a:endParaRPr/>
          </a:p>
        </p:txBody>
      </p:sp>
      <p:sp>
        <p:nvSpPr>
          <p:cNvPr id="127" name="Google Shape;127;p4"/>
          <p:cNvSpPr txBox="1"/>
          <p:nvPr>
            <p:ph idx="2" type="body"/>
          </p:nvPr>
        </p:nvSpPr>
        <p:spPr>
          <a:xfrm>
            <a:off x="2887850" y="0"/>
            <a:ext cx="6108900" cy="49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2500" lnSpcReduction="10000"/>
          </a:bodyPr>
          <a:lstStyle/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6129"/>
              <a:buNone/>
            </a:pPr>
            <a:r>
              <a:rPr b="1" i="1" lang="en" sz="2000">
                <a:solidFill>
                  <a:schemeClr val="dk1"/>
                </a:solidFill>
              </a:rPr>
              <a:t>Students must make every effort to attend all of their classes at ACC. </a:t>
            </a:r>
            <a:endParaRPr/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6129"/>
              <a:buNone/>
            </a:pPr>
            <a:r>
              <a:t/>
            </a:r>
            <a:endParaRPr b="1" i="1" sz="2000">
              <a:solidFill>
                <a:schemeClr val="dk1"/>
              </a:solidFill>
            </a:endParaRPr>
          </a:p>
          <a:p>
            <a:pPr indent="-479322" lvl="0" marL="5715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6129"/>
              <a:buAutoNum type="alphaUcPeriod"/>
            </a:pPr>
            <a:r>
              <a:rPr b="1" lang="en" sz="2000">
                <a:solidFill>
                  <a:schemeClr val="dk1"/>
                </a:solidFill>
              </a:rPr>
              <a:t>If a student is going to miss a class at ACC, they MUST CONTACT THEIR ACC PROFESSOR prior to class and make every effort to submit their assigned work prior to the class date. </a:t>
            </a:r>
            <a:endParaRPr/>
          </a:p>
          <a:p>
            <a:pPr indent="-342900" lvl="0" marL="5715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6129"/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6129"/>
              <a:buNone/>
            </a:pPr>
            <a:r>
              <a:rPr b="1" lang="en" sz="2000">
                <a:solidFill>
                  <a:schemeClr val="dk1"/>
                </a:solidFill>
              </a:rPr>
              <a:t>B. Professors may or may NOT excuse the absence and the student’s grade may be penalized. </a:t>
            </a:r>
            <a:endParaRPr/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6129"/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6128"/>
              <a:buNone/>
            </a:pPr>
            <a:r>
              <a:rPr b="1" lang="en" sz="2000">
                <a:solidFill>
                  <a:schemeClr val="dk1"/>
                </a:solidFill>
              </a:rPr>
              <a:t>C. STUDENTS MUST FOLLOW THE ACC CALENDAR. So, that means students still have class at ACC on BISD student holidays </a:t>
            </a:r>
            <a:r>
              <a:rPr b="1" lang="en" sz="2000">
                <a:solidFill>
                  <a:schemeClr val="dk1"/>
                </a:solidFill>
              </a:rPr>
              <a:t>and half days. </a:t>
            </a:r>
            <a:endParaRPr/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9032"/>
              <a:buNone/>
            </a:pPr>
            <a:r>
              <a:t/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7755925" y="4743300"/>
            <a:ext cx="11481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"/>
          <p:cNvSpPr txBox="1"/>
          <p:nvPr>
            <p:ph type="title"/>
          </p:nvPr>
        </p:nvSpPr>
        <p:spPr>
          <a:xfrm>
            <a:off x="265500" y="849725"/>
            <a:ext cx="3049200" cy="201593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School Safety</a:t>
            </a:r>
            <a:endParaRPr/>
          </a:p>
        </p:txBody>
      </p:sp>
      <p:sp>
        <p:nvSpPr>
          <p:cNvPr id="137" name="Google Shape;137;p5"/>
          <p:cNvSpPr txBox="1"/>
          <p:nvPr>
            <p:ph idx="2" type="body"/>
          </p:nvPr>
        </p:nvSpPr>
        <p:spPr>
          <a:xfrm>
            <a:off x="2588079" y="424543"/>
            <a:ext cx="6188521" cy="4637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b="1" lang="en" sz="1900">
                <a:solidFill>
                  <a:schemeClr val="dk1"/>
                </a:solidFill>
              </a:rPr>
              <a:t>1. Front doors (East) to the campus are to remain locked at all times.</a:t>
            </a:r>
            <a:endParaRPr/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b="1" lang="en" sz="1900">
                <a:solidFill>
                  <a:schemeClr val="dk1"/>
                </a:solidFill>
              </a:rPr>
              <a:t>2. Exterior doors on the south side of the campus are to remain locked at all times.</a:t>
            </a:r>
            <a:endParaRPr/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b="1" lang="en" sz="1900">
                <a:solidFill>
                  <a:schemeClr val="dk1"/>
                </a:solidFill>
              </a:rPr>
              <a:t>3. Teachers doors are to remain closed and locked at all times.</a:t>
            </a:r>
            <a:endParaRPr/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b="1" lang="en" sz="1900">
                <a:solidFill>
                  <a:schemeClr val="dk1"/>
                </a:solidFill>
              </a:rPr>
              <a:t>4. Students must not open the front doors or the courtyard gates for anyone…including parents.</a:t>
            </a:r>
            <a:endParaRPr/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b="1" lang="en" sz="1900">
                <a:solidFill>
                  <a:schemeClr val="dk1"/>
                </a:solidFill>
              </a:rPr>
              <a:t>5. Parents should only enter the campus through the front doors. We have posted the number to the campus for you to call and be let in.</a:t>
            </a:r>
            <a:endParaRPr/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b="1" lang="en" sz="1900">
                <a:solidFill>
                  <a:schemeClr val="dk1"/>
                </a:solidFill>
              </a:rPr>
              <a:t>6. Students really should not be using the restroom during class time. </a:t>
            </a:r>
            <a:endParaRPr/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b="1" lang="en" sz="1900">
                <a:solidFill>
                  <a:schemeClr val="dk1"/>
                </a:solidFill>
              </a:rPr>
              <a:t>7. Students should take all of our drills seriously.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SzPts val="1946"/>
              <a:buNone/>
            </a:pPr>
            <a:r>
              <a:t/>
            </a:r>
            <a:endParaRPr/>
          </a:p>
        </p:txBody>
      </p:sp>
      <p:sp>
        <p:nvSpPr>
          <p:cNvPr id="138" name="Google Shape;138;p5"/>
          <p:cNvSpPr txBox="1"/>
          <p:nvPr/>
        </p:nvSpPr>
        <p:spPr>
          <a:xfrm>
            <a:off x="7755925" y="4743300"/>
            <a:ext cx="11481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7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7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7"/>
          <p:cNvSpPr txBox="1"/>
          <p:nvPr>
            <p:ph type="title"/>
          </p:nvPr>
        </p:nvSpPr>
        <p:spPr>
          <a:xfrm>
            <a:off x="265500" y="424850"/>
            <a:ext cx="4045200" cy="1826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CRCA Graduation</a:t>
            </a:r>
            <a:br>
              <a:rPr lang="en"/>
            </a:br>
            <a:r>
              <a:rPr lang="en" sz="2400"/>
              <a:t>Fri. May 24 @ PAC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7" name="Google Shape;147;p7"/>
          <p:cNvSpPr txBox="1"/>
          <p:nvPr>
            <p:ph idx="2" type="body"/>
          </p:nvPr>
        </p:nvSpPr>
        <p:spPr>
          <a:xfrm>
            <a:off x="4031625" y="262150"/>
            <a:ext cx="4744800" cy="44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262626"/>
                </a:solidFill>
              </a:rPr>
              <a:t>Mrs. Jimenez and Mr. Gordon will meet with all seniors to discuss their current academic status.</a:t>
            </a:r>
            <a:endParaRPr b="1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262626"/>
                </a:solidFill>
              </a:rPr>
              <a:t>Seniors need to pass the following classes to satisfy high school graduation requirements. </a:t>
            </a:r>
            <a:endParaRPr b="1">
              <a:solidFill>
                <a:srgbClr val="262626"/>
              </a:solidFill>
            </a:endParaRPr>
          </a:p>
          <a:p>
            <a:pPr indent="-342900" lvl="0" marL="45720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262626"/>
              </a:buClr>
              <a:buSzPts val="1800"/>
              <a:buChar char="❖"/>
            </a:pPr>
            <a:r>
              <a:rPr b="1" lang="en">
                <a:solidFill>
                  <a:srgbClr val="262626"/>
                </a:solidFill>
              </a:rPr>
              <a:t>Government 2305- US Government</a:t>
            </a:r>
            <a:endParaRPr b="1">
              <a:solidFill>
                <a:srgbClr val="262626"/>
              </a:solidFill>
            </a:endParaRPr>
          </a:p>
          <a:p>
            <a: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❖"/>
            </a:pPr>
            <a:r>
              <a:rPr b="1" lang="en">
                <a:solidFill>
                  <a:srgbClr val="262626"/>
                </a:solidFill>
              </a:rPr>
              <a:t>Economics 2301- Principles of Macroeconomics</a:t>
            </a:r>
            <a:endParaRPr b="1">
              <a:solidFill>
                <a:srgbClr val="262626"/>
              </a:solidFill>
            </a:endParaRPr>
          </a:p>
          <a:p>
            <a: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❖"/>
            </a:pPr>
            <a:r>
              <a:rPr b="1" lang="en">
                <a:solidFill>
                  <a:srgbClr val="262626"/>
                </a:solidFill>
              </a:rPr>
              <a:t>English 2322- British Literature (with Mrs. Sharp)</a:t>
            </a:r>
            <a:endParaRPr b="1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48" name="Google Shape;148;p7"/>
          <p:cNvSpPr txBox="1"/>
          <p:nvPr/>
        </p:nvSpPr>
        <p:spPr>
          <a:xfrm>
            <a:off x="7737850" y="4753225"/>
            <a:ext cx="11931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people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250" y="2250950"/>
            <a:ext cx="3533025" cy="234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8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8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8"/>
          <p:cNvSpPr txBox="1"/>
          <p:nvPr>
            <p:ph type="title"/>
          </p:nvPr>
        </p:nvSpPr>
        <p:spPr>
          <a:xfrm>
            <a:off x="265500" y="1233175"/>
            <a:ext cx="3367607" cy="197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Repeating ACC Courses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8" name="Google Shape;158;p8"/>
          <p:cNvSpPr txBox="1"/>
          <p:nvPr>
            <p:ph idx="2" type="body"/>
          </p:nvPr>
        </p:nvSpPr>
        <p:spPr>
          <a:xfrm>
            <a:off x="3704807" y="236764"/>
            <a:ext cx="5071793" cy="48372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r>
              <a:rPr b="1" lang="en" sz="7200">
                <a:solidFill>
                  <a:srgbClr val="262626"/>
                </a:solidFill>
              </a:rPr>
              <a:t>The cost of courses/ books that are being repeated because the student </a:t>
            </a:r>
            <a:r>
              <a:rPr b="1" lang="en" sz="7200" u="sng">
                <a:solidFill>
                  <a:srgbClr val="262626"/>
                </a:solidFill>
              </a:rPr>
              <a:t>withdrew from, failed, or earned a D </a:t>
            </a:r>
            <a:r>
              <a:rPr b="1" lang="en" sz="7200">
                <a:solidFill>
                  <a:srgbClr val="262626"/>
                </a:solidFill>
              </a:rPr>
              <a:t>in the course the previous semester or year, will be paid by the student and their family.  </a:t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r>
              <a:rPr b="1" lang="en" sz="7200">
                <a:solidFill>
                  <a:srgbClr val="262626"/>
                </a:solidFill>
              </a:rPr>
              <a:t>The current tuition ACC charges CRCA students is $150 per course.</a:t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r>
              <a:rPr b="1" lang="en" sz="7200">
                <a:solidFill>
                  <a:srgbClr val="262626"/>
                </a:solidFill>
              </a:rPr>
              <a:t>Payments for repeated or in lieu of courses, including those taken during the summer, will be made to CRCA and are due by the last day of drop. </a:t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257142"/>
              <a:buNone/>
            </a:pPr>
            <a:r>
              <a:t/>
            </a:r>
            <a:endParaRPr sz="2800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59" name="Google Shape;159;p8"/>
          <p:cNvSpPr txBox="1"/>
          <p:nvPr/>
        </p:nvSpPr>
        <p:spPr>
          <a:xfrm>
            <a:off x="7764950" y="4673775"/>
            <a:ext cx="11481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people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9"/>
          <p:cNvSpPr txBox="1"/>
          <p:nvPr>
            <p:ph type="title"/>
          </p:nvPr>
        </p:nvSpPr>
        <p:spPr>
          <a:xfrm>
            <a:off x="265500" y="849725"/>
            <a:ext cx="4045200" cy="2721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Satisfactory Academic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Progress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(SAP)</a:t>
            </a:r>
            <a:endParaRPr/>
          </a:p>
        </p:txBody>
      </p:sp>
      <p:sp>
        <p:nvSpPr>
          <p:cNvPr id="168" name="Google Shape;168;p9"/>
          <p:cNvSpPr txBox="1"/>
          <p:nvPr>
            <p:ph idx="2" type="body"/>
          </p:nvPr>
        </p:nvSpPr>
        <p:spPr>
          <a:xfrm>
            <a:off x="3796600" y="768350"/>
            <a:ext cx="4980000" cy="3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r>
              <a:rPr b="1" lang="en" sz="7200">
                <a:solidFill>
                  <a:srgbClr val="262626"/>
                </a:solidFill>
              </a:rPr>
              <a:t>It is absolutely essential that your student maintains or achieves the following in order to qualify for state and federal financial aid for their undergraduate college education:</a:t>
            </a:r>
            <a:endParaRPr b="1" sz="7200">
              <a:solidFill>
                <a:srgbClr val="262626"/>
              </a:solidFill>
            </a:endParaRPr>
          </a:p>
          <a:p>
            <a:pPr indent="-342900" lvl="0" marL="457200" rtl="0" algn="ctr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❖"/>
            </a:pPr>
            <a:r>
              <a:rPr b="1" lang="en" sz="7200">
                <a:solidFill>
                  <a:srgbClr val="262626"/>
                </a:solidFill>
              </a:rPr>
              <a:t>A MINIMUM of 2.0 GPA</a:t>
            </a:r>
            <a:endParaRPr b="1" sz="7200">
              <a:solidFill>
                <a:srgbClr val="262626"/>
              </a:solidFill>
            </a:endParaRPr>
          </a:p>
          <a:p>
            <a:pPr indent="-342900" lvl="0" marL="45720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❖"/>
            </a:pPr>
            <a:r>
              <a:rPr b="1" lang="en" sz="7200">
                <a:solidFill>
                  <a:srgbClr val="262626"/>
                </a:solidFill>
              </a:rPr>
              <a:t>A MINIMUM of a 67% Completion Rate</a:t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7200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257142"/>
              <a:buNone/>
            </a:pPr>
            <a:r>
              <a:t/>
            </a:r>
            <a:endParaRPr sz="2800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69" name="Google Shape;169;p9"/>
          <p:cNvSpPr txBox="1"/>
          <p:nvPr/>
        </p:nvSpPr>
        <p:spPr>
          <a:xfrm>
            <a:off x="7755925" y="4743300"/>
            <a:ext cx="11481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